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7"/>
  </p:notesMasterIdLst>
  <p:sldIdLst>
    <p:sldId id="256" r:id="rId5"/>
    <p:sldId id="308" r:id="rId6"/>
    <p:sldId id="309" r:id="rId7"/>
    <p:sldId id="377" r:id="rId8"/>
    <p:sldId id="355" r:id="rId9"/>
    <p:sldId id="330" r:id="rId10"/>
    <p:sldId id="356" r:id="rId11"/>
    <p:sldId id="347" r:id="rId12"/>
    <p:sldId id="363" r:id="rId13"/>
    <p:sldId id="357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2" r:id="rId22"/>
    <p:sldId id="371" r:id="rId23"/>
    <p:sldId id="374" r:id="rId24"/>
    <p:sldId id="376" r:id="rId25"/>
    <p:sldId id="375" r:id="rId26"/>
    <p:sldId id="322" r:id="rId27"/>
    <p:sldId id="339" r:id="rId28"/>
    <p:sldId id="359" r:id="rId29"/>
    <p:sldId id="360" r:id="rId30"/>
    <p:sldId id="361" r:id="rId31"/>
    <p:sldId id="362" r:id="rId32"/>
    <p:sldId id="323" r:id="rId33"/>
    <p:sldId id="334" r:id="rId34"/>
    <p:sldId id="335" r:id="rId35"/>
    <p:sldId id="305" r:id="rId36"/>
  </p:sldIdLst>
  <p:sldSz cx="12192000" cy="6858000"/>
  <p:notesSz cx="6858000" cy="9144000"/>
  <p:embeddedFontLst>
    <p:embeddedFont>
      <p:font typeface="Abril Fatface" panose="02000503000000020003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65D0B0-D635-0F4E-B1F3-07E1CFF63344}" v="2" dt="2024-09-19T09:04:56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risha Kaithalo" userId="S::sirisha.s.kaithalo@98thpercentile.com::8a388ff7-264c-4a21-b749-7ee7556bc2a2" providerId="AD" clId="Web-{40FADBCE-5581-F306-5C20-3D463689280B}"/>
    <pc:docChg chg="delSld modSld">
      <pc:chgData name="Sirisha Kaithalo" userId="S::sirisha.s.kaithalo@98thpercentile.com::8a388ff7-264c-4a21-b749-7ee7556bc2a2" providerId="AD" clId="Web-{40FADBCE-5581-F306-5C20-3D463689280B}" dt="2024-06-10T12:18:11.882" v="34" actId="20577"/>
      <pc:docMkLst>
        <pc:docMk/>
      </pc:docMkLst>
      <pc:sldChg chg="del">
        <pc:chgData name="Sirisha Kaithalo" userId="S::sirisha.s.kaithalo@98thpercentile.com::8a388ff7-264c-4a21-b749-7ee7556bc2a2" providerId="AD" clId="Web-{40FADBCE-5581-F306-5C20-3D463689280B}" dt="2024-06-10T12:16:50.773" v="0"/>
        <pc:sldMkLst>
          <pc:docMk/>
          <pc:sldMk cId="0" sldId="304"/>
        </pc:sldMkLst>
      </pc:sldChg>
      <pc:sldChg chg="addSp delSp modSp delAnim">
        <pc:chgData name="Sirisha Kaithalo" userId="S::sirisha.s.kaithalo@98thpercentile.com::8a388ff7-264c-4a21-b749-7ee7556bc2a2" providerId="AD" clId="Web-{40FADBCE-5581-F306-5C20-3D463689280B}" dt="2024-06-10T12:18:11.882" v="34" actId="20577"/>
        <pc:sldMkLst>
          <pc:docMk/>
          <pc:sldMk cId="0" sldId="305"/>
        </pc:sldMkLst>
        <pc:spChg chg="add del mod">
          <ac:chgData name="Sirisha Kaithalo" userId="S::sirisha.s.kaithalo@98thpercentile.com::8a388ff7-264c-4a21-b749-7ee7556bc2a2" providerId="AD" clId="Web-{40FADBCE-5581-F306-5C20-3D463689280B}" dt="2024-06-10T12:17:42.773" v="27"/>
          <ac:spMkLst>
            <pc:docMk/>
            <pc:sldMk cId="0" sldId="305"/>
            <ac:spMk id="4" creationId="{BBF24038-C18E-DD12-8FC6-C809295AC37A}"/>
          </ac:spMkLst>
        </pc:spChg>
        <pc:spChg chg="del">
          <ac:chgData name="Sirisha Kaithalo" userId="S::sirisha.s.kaithalo@98thpercentile.com::8a388ff7-264c-4a21-b749-7ee7556bc2a2" providerId="AD" clId="Web-{40FADBCE-5581-F306-5C20-3D463689280B}" dt="2024-06-10T12:17:41.257" v="26"/>
          <ac:spMkLst>
            <pc:docMk/>
            <pc:sldMk cId="0" sldId="305"/>
            <ac:spMk id="5" creationId="{00000000-0000-0000-0000-000000000000}"/>
          </ac:spMkLst>
        </pc:spChg>
        <pc:spChg chg="add mod">
          <ac:chgData name="Sirisha Kaithalo" userId="S::sirisha.s.kaithalo@98thpercentile.com::8a388ff7-264c-4a21-b749-7ee7556bc2a2" providerId="AD" clId="Web-{40FADBCE-5581-F306-5C20-3D463689280B}" dt="2024-06-10T12:17:51.101" v="29" actId="1076"/>
          <ac:spMkLst>
            <pc:docMk/>
            <pc:sldMk cId="0" sldId="305"/>
            <ac:spMk id="7" creationId="{A9C4C799-A337-8B2D-979E-5F3DB4A5641F}"/>
          </ac:spMkLst>
        </pc:spChg>
        <pc:spChg chg="add mod">
          <ac:chgData name="Sirisha Kaithalo" userId="S::sirisha.s.kaithalo@98thpercentile.com::8a388ff7-264c-4a21-b749-7ee7556bc2a2" providerId="AD" clId="Web-{40FADBCE-5581-F306-5C20-3D463689280B}" dt="2024-06-10T12:18:11.882" v="34" actId="20577"/>
          <ac:spMkLst>
            <pc:docMk/>
            <pc:sldMk cId="0" sldId="305"/>
            <ac:spMk id="8" creationId="{D96C331D-F710-BD99-44D2-CE44CC2CD81B}"/>
          </ac:spMkLst>
        </pc:spChg>
        <pc:spChg chg="add mod">
          <ac:chgData name="Sirisha Kaithalo" userId="S::sirisha.s.kaithalo@98thpercentile.com::8a388ff7-264c-4a21-b749-7ee7556bc2a2" providerId="AD" clId="Web-{40FADBCE-5581-F306-5C20-3D463689280B}" dt="2024-06-10T12:18:07.819" v="33" actId="1076"/>
          <ac:spMkLst>
            <pc:docMk/>
            <pc:sldMk cId="0" sldId="305"/>
            <ac:spMk id="9" creationId="{DB491F7B-DBE7-375D-5E6D-C8E3B8171399}"/>
          </ac:spMkLst>
        </pc:spChg>
        <pc:spChg chg="del">
          <ac:chgData name="Sirisha Kaithalo" userId="S::sirisha.s.kaithalo@98thpercentile.com::8a388ff7-264c-4a21-b749-7ee7556bc2a2" providerId="AD" clId="Web-{40FADBCE-5581-F306-5C20-3D463689280B}" dt="2024-06-10T12:17:38.757" v="24"/>
          <ac:spMkLst>
            <pc:docMk/>
            <pc:sldMk cId="0" sldId="305"/>
            <ac:spMk id="12" creationId="{00000000-0000-0000-0000-000000000000}"/>
          </ac:spMkLst>
        </pc:spChg>
        <pc:picChg chg="del">
          <ac:chgData name="Sirisha Kaithalo" userId="S::sirisha.s.kaithalo@98thpercentile.com::8a388ff7-264c-4a21-b749-7ee7556bc2a2" providerId="AD" clId="Web-{40FADBCE-5581-F306-5C20-3D463689280B}" dt="2024-06-10T12:17:39.554" v="25"/>
          <ac:picMkLst>
            <pc:docMk/>
            <pc:sldMk cId="0" sldId="305"/>
            <ac:picMk id="2" creationId="{33D019C5-B0EE-820E-5FCF-B23A3463314E}"/>
          </ac:picMkLst>
        </pc:picChg>
        <pc:picChg chg="add">
          <ac:chgData name="Sirisha Kaithalo" userId="S::sirisha.s.kaithalo@98thpercentile.com::8a388ff7-264c-4a21-b749-7ee7556bc2a2" providerId="AD" clId="Web-{40FADBCE-5581-F306-5C20-3D463689280B}" dt="2024-06-10T12:17:44.194" v="28"/>
          <ac:picMkLst>
            <pc:docMk/>
            <pc:sldMk cId="0" sldId="305"/>
            <ac:picMk id="10" creationId="{205775CC-5F59-B333-94C2-E7EFC547FF04}"/>
          </ac:picMkLst>
        </pc:picChg>
      </pc:sldChg>
      <pc:sldChg chg="addSp delSp modSp">
        <pc:chgData name="Sirisha Kaithalo" userId="S::sirisha.s.kaithalo@98thpercentile.com::8a388ff7-264c-4a21-b749-7ee7556bc2a2" providerId="AD" clId="Web-{40FADBCE-5581-F306-5C20-3D463689280B}" dt="2024-06-10T12:17:18.335" v="23" actId="20577"/>
        <pc:sldMkLst>
          <pc:docMk/>
          <pc:sldMk cId="0" sldId="308"/>
        </pc:sldMkLst>
        <pc:spChg chg="del">
          <ac:chgData name="Sirisha Kaithalo" userId="S::sirisha.s.kaithalo@98thpercentile.com::8a388ff7-264c-4a21-b749-7ee7556bc2a2" providerId="AD" clId="Web-{40FADBCE-5581-F306-5C20-3D463689280B}" dt="2024-06-10T12:16:54.351" v="1"/>
          <ac:spMkLst>
            <pc:docMk/>
            <pc:sldMk cId="0" sldId="308"/>
            <ac:spMk id="2" creationId="{F0194AAD-514D-88FB-5D91-79F43E021BB4}"/>
          </ac:spMkLst>
        </pc:spChg>
        <pc:spChg chg="add del">
          <ac:chgData name="Sirisha Kaithalo" userId="S::sirisha.s.kaithalo@98thpercentile.com::8a388ff7-264c-4a21-b749-7ee7556bc2a2" providerId="AD" clId="Web-{40FADBCE-5581-F306-5C20-3D463689280B}" dt="2024-06-10T12:17:00.788" v="4"/>
          <ac:spMkLst>
            <pc:docMk/>
            <pc:sldMk cId="0" sldId="308"/>
            <ac:spMk id="4" creationId="{3DA68BB0-F87B-DED3-AE13-8AAC0C4A5116}"/>
          </ac:spMkLst>
        </pc:spChg>
        <pc:spChg chg="add mod">
          <ac:chgData name="Sirisha Kaithalo" userId="S::sirisha.s.kaithalo@98thpercentile.com::8a388ff7-264c-4a21-b749-7ee7556bc2a2" providerId="AD" clId="Web-{40FADBCE-5581-F306-5C20-3D463689280B}" dt="2024-06-10T12:17:18.335" v="23" actId="20577"/>
          <ac:spMkLst>
            <pc:docMk/>
            <pc:sldMk cId="0" sldId="308"/>
            <ac:spMk id="5" creationId="{41335608-4603-4AED-171A-795AFF510CD1}"/>
          </ac:spMkLst>
        </pc:spChg>
        <pc:picChg chg="del">
          <ac:chgData name="Sirisha Kaithalo" userId="S::sirisha.s.kaithalo@98thpercentile.com::8a388ff7-264c-4a21-b749-7ee7556bc2a2" providerId="AD" clId="Web-{40FADBCE-5581-F306-5C20-3D463689280B}" dt="2024-06-10T12:16:55.585" v="2"/>
          <ac:picMkLst>
            <pc:docMk/>
            <pc:sldMk cId="0" sldId="308"/>
            <ac:picMk id="7" creationId="{98876343-384C-2694-0B81-361986EB9F2D}"/>
          </ac:picMkLst>
        </pc:picChg>
      </pc:sldChg>
    </pc:docChg>
  </pc:docChgLst>
  <pc:docChgLst>
    <pc:chgData name="Ujjwal Sharma" userId="S::ujjwal.s.sharma@98thpercentile.com::9d070071-b5c7-4b21-ab91-ec4339ca5e1b" providerId="AD" clId="Web-{250C393D-E9D3-472F-A778-D9B365633268}"/>
    <pc:docChg chg="modSld">
      <pc:chgData name="Ujjwal Sharma" userId="S::ujjwal.s.sharma@98thpercentile.com::9d070071-b5c7-4b21-ab91-ec4339ca5e1b" providerId="AD" clId="Web-{250C393D-E9D3-472F-A778-D9B365633268}" dt="2024-06-12T07:02:49.241" v="2"/>
      <pc:docMkLst>
        <pc:docMk/>
      </pc:docMkLst>
      <pc:sldChg chg="modNotes">
        <pc:chgData name="Ujjwal Sharma" userId="S::ujjwal.s.sharma@98thpercentile.com::9d070071-b5c7-4b21-ab91-ec4339ca5e1b" providerId="AD" clId="Web-{250C393D-E9D3-472F-A778-D9B365633268}" dt="2024-06-12T07:02:49.241" v="2"/>
        <pc:sldMkLst>
          <pc:docMk/>
          <pc:sldMk cId="2675394303" sldId="356"/>
        </pc:sldMkLst>
      </pc:sldChg>
    </pc:docChg>
  </pc:docChgLst>
  <pc:docChgLst>
    <pc:chgData name="Mimo Patra" userId="S::mimo.s.patra@98thpercentile.com::d95f502c-6a79-4e45-8179-891080fcfa86" providerId="AD" clId="Web-{DA65D0B0-D635-0F4E-B1F3-07E1CFF63344}"/>
    <pc:docChg chg="modSld">
      <pc:chgData name="Mimo Patra" userId="S::mimo.s.patra@98thpercentile.com::d95f502c-6a79-4e45-8179-891080fcfa86" providerId="AD" clId="Web-{DA65D0B0-D635-0F4E-B1F3-07E1CFF63344}" dt="2024-09-19T09:04:56.768" v="1" actId="20577"/>
      <pc:docMkLst>
        <pc:docMk/>
      </pc:docMkLst>
      <pc:sldChg chg="modSp">
        <pc:chgData name="Mimo Patra" userId="S::mimo.s.patra@98thpercentile.com::d95f502c-6a79-4e45-8179-891080fcfa86" providerId="AD" clId="Web-{DA65D0B0-D635-0F4E-B1F3-07E1CFF63344}" dt="2024-09-19T09:04:56.768" v="1" actId="20577"/>
        <pc:sldMkLst>
          <pc:docMk/>
          <pc:sldMk cId="0" sldId="256"/>
        </pc:sldMkLst>
        <pc:spChg chg="mod">
          <ac:chgData name="Mimo Patra" userId="S::mimo.s.patra@98thpercentile.com::d95f502c-6a79-4e45-8179-891080fcfa86" providerId="AD" clId="Web-{DA65D0B0-D635-0F4E-B1F3-07E1CFF63344}" dt="2024-09-19T09:04:56.768" v="1" actId="20577"/>
          <ac:spMkLst>
            <pc:docMk/>
            <pc:sldMk cId="0" sldId="256"/>
            <ac:spMk id="8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curriculumsmana/Project-Lesson-4-G-5and6#index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Objective: Explain the code to the Students (Explanation of the codes given on the next slide)</a:t>
            </a:r>
            <a:br>
              <a:rPr lang="en-US" b="1" dirty="0"/>
            </a:br>
            <a:endParaRPr lang="en-US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Break Down the HTML Code:</a:t>
            </a:r>
            <a:endParaRPr lang="en-US" dirty="0"/>
          </a:p>
          <a:p>
            <a:pPr marL="1085850" lvl="1" indent="-171450"/>
            <a:r>
              <a:rPr lang="en-US" dirty="0"/>
              <a:t>Guide students through the HTML code's initial segments.</a:t>
            </a:r>
          </a:p>
          <a:p>
            <a:pPr marL="1085850" lvl="1" indent="-171450"/>
            <a:r>
              <a:rPr lang="en-US" dirty="0"/>
              <a:t>Explain the purpose of each HTML element in structuring the webpage.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77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 HTML Code Explanation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Continue HTML Code Explanation:</a:t>
            </a:r>
            <a:endParaRPr lang="en-US" dirty="0"/>
          </a:p>
          <a:p>
            <a:pPr marL="1085850" lvl="1" indent="-171450"/>
            <a:r>
              <a:rPr lang="en-US" dirty="0"/>
              <a:t>Proceed with dissecting the remaining HTML code segments.</a:t>
            </a:r>
          </a:p>
          <a:p>
            <a:pPr marL="1085850" lvl="1" indent="-171450"/>
            <a:r>
              <a:rPr lang="en-US" dirty="0"/>
              <a:t>Reinforce understanding by discussing the significance of each element.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18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Explain the code to the Students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Continue explaining the HTML Code:</a:t>
            </a:r>
            <a:endParaRPr lang="en-US" dirty="0"/>
          </a:p>
          <a:p>
            <a:pPr marL="1085850" lvl="1" indent="-171450"/>
            <a:r>
              <a:rPr lang="en-US" dirty="0"/>
              <a:t>Guide students through the HTML code's.</a:t>
            </a:r>
          </a:p>
          <a:p>
            <a:pPr marL="1085850" lvl="1" indent="-171450"/>
            <a:r>
              <a:rPr lang="en-US" dirty="0"/>
              <a:t>Explain the purpose of each HTML element in structuring the webpage.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Note: Same we did for Another Section: </a:t>
            </a:r>
            <a:r>
              <a:rPr lang="en-US" dirty="0"/>
              <a:t>follows with similar structure but for scuba diving.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25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CSS Code Explanation: Body Background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Explain Body Background Styling:</a:t>
            </a:r>
            <a:endParaRPr lang="en-US" dirty="0"/>
          </a:p>
          <a:p>
            <a:pPr marL="1085850" lvl="1" indent="-171450"/>
            <a:r>
              <a:rPr lang="en-US" dirty="0"/>
              <a:t>Clarify the CSS styles applied to the body element.</a:t>
            </a:r>
          </a:p>
          <a:p>
            <a:pPr marL="1085850" lvl="1" indent="-171450"/>
            <a:r>
              <a:rPr lang="en-US" dirty="0"/>
              <a:t>Discuss how these styles affect the overall webpage appearance.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03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CSS Code Explanation: Header Styles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Discuss Header Styling:</a:t>
            </a:r>
            <a:endParaRPr lang="en-US" dirty="0"/>
          </a:p>
          <a:p>
            <a:pPr marL="1085850" lvl="1" indent="-171450"/>
            <a:r>
              <a:rPr lang="en-US" dirty="0"/>
              <a:t>Describe the CSS styles used to design the header section.</a:t>
            </a:r>
          </a:p>
          <a:p>
            <a:pPr marL="1085850" lvl="1" indent="-171450"/>
            <a:r>
              <a:rPr lang="en-US" dirty="0"/>
              <a:t>Illustrate how these styles impact the visual presentation of the header content.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39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 CSS Code Explanation: Main Content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Explore Main Content Styling:</a:t>
            </a:r>
            <a:endParaRPr lang="en-US" dirty="0"/>
          </a:p>
          <a:p>
            <a:pPr marL="1085850" lvl="1" indent="-171450"/>
            <a:r>
              <a:rPr lang="en-US" dirty="0"/>
              <a:t>Dive into the CSS styles applied to the main content area.</a:t>
            </a:r>
          </a:p>
          <a:p>
            <a:pPr marL="1085850" lvl="1" indent="-171450"/>
            <a:r>
              <a:rPr lang="en-US" dirty="0"/>
              <a:t>Discuss how these styles enhance webpage layout and readability.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 CSS Code Explanation: Adventure Section Styles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Note: Code explanation given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196901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Objective: CSS Code Explanation: Adventure Section Styles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Detail Adventure Section Styling:</a:t>
            </a:r>
            <a:endParaRPr lang="en-US" dirty="0"/>
          </a:p>
          <a:p>
            <a:pPr marL="1085850" lvl="1" indent="-171450"/>
            <a:r>
              <a:rPr lang="en-US" dirty="0"/>
              <a:t>Explain the CSS styles specific to adventure sections.</a:t>
            </a:r>
          </a:p>
          <a:p>
            <a:pPr marL="1085850" lvl="1" indent="-171450"/>
            <a:r>
              <a:rPr lang="en-US" dirty="0"/>
              <a:t>Highlight how these styles differentiate each adventure segment.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33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CSS Code Explanation: Adventure Image Styles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Note:  </a:t>
            </a:r>
            <a:r>
              <a:rPr lang="en-US" dirty="0"/>
              <a:t>Code Explanation given in the next slide. 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CSS Code Explanation: Adventure Image Styles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Elaborate on Adventure Image Styling:</a:t>
            </a:r>
            <a:endParaRPr lang="en-US" dirty="0"/>
          </a:p>
          <a:p>
            <a:pPr marL="1085850" lvl="1" indent="-171450"/>
            <a:r>
              <a:rPr lang="en-US" dirty="0"/>
              <a:t>Clarify the CSS styles governing adventure image appearance.</a:t>
            </a:r>
          </a:p>
          <a:p>
            <a:pPr marL="1085850" lvl="1" indent="-171450"/>
            <a:r>
              <a:rPr lang="en-US" dirty="0"/>
              <a:t>Demonstrate how these styles contribute to webpage design cohesion.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3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CSS Code Explanation: Adventure Content Styles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Explain Adventure Content Styling:</a:t>
            </a:r>
            <a:endParaRPr lang="en-US" dirty="0"/>
          </a:p>
          <a:p>
            <a:pPr marL="1085850" lvl="1" indent="-171450"/>
            <a:r>
              <a:rPr lang="en-US" dirty="0"/>
              <a:t>Describe the CSS styles applied to adventure content sections.</a:t>
            </a:r>
          </a:p>
          <a:p>
            <a:pPr marL="1085850" lvl="1" indent="-171450"/>
            <a:r>
              <a:rPr lang="en-US" dirty="0"/>
              <a:t>Emphasize how these styles ensure proper content alignment and spacing.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18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CSS Code Explanation: Fun Fact Styles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Note: </a:t>
            </a:r>
            <a:r>
              <a:rPr lang="en-US" dirty="0"/>
              <a:t>Code explanation given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2882928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Objective: CSS Code Explanation: Fun Fact Styles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/>
              <a:t>Teacher's Instructions:</a:t>
            </a:r>
            <a:endParaRPr lang="en-US" dirty="0"/>
          </a:p>
          <a:p>
            <a:pPr marL="171450" indent="-171450"/>
            <a:r>
              <a:rPr lang="en-US" b="1"/>
              <a:t>Discuss Fun Fact Styling:</a:t>
            </a:r>
            <a:endParaRPr lang="en-US" dirty="0"/>
          </a:p>
          <a:p>
            <a:pPr marL="1085850" lvl="1" indent="-171450"/>
            <a:r>
              <a:rPr lang="en-US"/>
              <a:t>Delve into the CSS styles defining fun fact section appearance.</a:t>
            </a:r>
            <a:endParaRPr lang="en-US" dirty="0"/>
          </a:p>
          <a:p>
            <a:pPr marL="1085850" lvl="1" indent="-171450"/>
            <a:r>
              <a:rPr lang="en-US" dirty="0"/>
              <a:t>Illustrate how these styles make fun facts visually appealing.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3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Encouragement to Apply Knowledge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b="1" dirty="0"/>
              <a:t>Empower Students:</a:t>
            </a:r>
            <a:endParaRPr lang="en-US" dirty="0"/>
          </a:p>
          <a:p>
            <a:pPr marL="1085850" lvl="1" indent="-171450"/>
            <a:r>
              <a:rPr lang="en-US"/>
              <a:t>Encourage students to apply their newly acquired CSS background image skills to their projects.</a:t>
            </a:r>
          </a:p>
          <a:p>
            <a:pPr marL="1085850" lvl="1" indent="-171450"/>
            <a:r>
              <a:rPr lang="en-US" dirty="0"/>
              <a:t>Motivate them to unleash their creativity and design captivating webpages.</a:t>
            </a:r>
          </a:p>
          <a:p>
            <a:pPr marL="1085850" lvl="1" indent="-171450"/>
            <a:endParaRPr lang="en-US" dirty="0"/>
          </a:p>
          <a:p>
            <a:pPr marL="1085850" lvl="1" indent="-171450"/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0" indent="-171450">
              <a:buNone/>
            </a:pPr>
            <a:r>
              <a:rPr lang="en-US" b="1"/>
              <a:t> </a:t>
            </a:r>
            <a:r>
              <a:rPr lang="en-US" b="1" dirty="0"/>
              <a:t>Class Activity:</a:t>
            </a:r>
            <a:endParaRPr lang="en-US" dirty="0"/>
          </a:p>
          <a:p>
            <a:pPr marL="0" indent="-171450">
              <a:buNone/>
            </a:pPr>
            <a:endParaRPr lang="en-US" b="1" dirty="0"/>
          </a:p>
          <a:p>
            <a:pPr marL="171450" indent="-171450"/>
            <a:r>
              <a:rPr lang="en-US" b="1" dirty="0"/>
              <a:t>Creative Web Design:</a:t>
            </a:r>
            <a:endParaRPr lang="en-US" dirty="0"/>
          </a:p>
          <a:p>
            <a:pPr marL="1085850" lvl="1" indent="-171450"/>
            <a:r>
              <a:rPr lang="en-US" dirty="0"/>
              <a:t>Instruct students to open their own web pages and enhance sections with background images.</a:t>
            </a:r>
          </a:p>
          <a:p>
            <a:pPr marL="1085850" lvl="1" indent="-171450"/>
            <a:r>
              <a:rPr lang="en-US" dirty="0"/>
              <a:t>Encourage them to experiment with different images and CSS properties.</a:t>
            </a:r>
          </a:p>
          <a:p>
            <a:pPr marL="1085850" lvl="1" indent="-171450"/>
            <a:r>
              <a:rPr lang="en-US" dirty="0"/>
              <a:t>Provide assistance and feedback as they work on making their Adventure Portfolio stand out.</a:t>
            </a:r>
          </a:p>
          <a:p>
            <a:pPr marL="15875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Explain how to save and share projects on </a:t>
            </a:r>
            <a:r>
              <a:rPr lang="en-US" dirty="0" err="1"/>
              <a:t>Replit</a:t>
            </a:r>
            <a:r>
              <a:rPr lang="en-US" dirty="0"/>
              <a:t>, including the options for collaboration.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Emphasize the importance of sharing projects for feedback and collaboration.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50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 b)</a:t>
            </a:r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 b)</a:t>
            </a:r>
          </a:p>
        </p:txBody>
      </p:sp>
    </p:spTree>
    <p:extLst>
      <p:ext uri="{BB962C8B-B14F-4D97-AF65-F5344CB8AC3E}">
        <p14:creationId xmlns:p14="http://schemas.microsoft.com/office/powerpoint/2010/main" val="3895119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 b)</a:t>
            </a:r>
          </a:p>
        </p:txBody>
      </p:sp>
    </p:spTree>
    <p:extLst>
      <p:ext uri="{BB962C8B-B14F-4D97-AF65-F5344CB8AC3E}">
        <p14:creationId xmlns:p14="http://schemas.microsoft.com/office/powerpoint/2010/main" val="2623711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 c)</a:t>
            </a:r>
          </a:p>
        </p:txBody>
      </p:sp>
    </p:spTree>
    <p:extLst>
      <p:ext uri="{BB962C8B-B14F-4D97-AF65-F5344CB8AC3E}">
        <p14:creationId xmlns:p14="http://schemas.microsoft.com/office/powerpoint/2010/main" val="3975380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Summarize the key points covered in the presentation.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Reinforce the importance of practice and exploration in learning Web Devlopment.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Encourage students to continue learning and experimenting with HTML and CSS on their own.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Answer:</a:t>
            </a:r>
            <a:r>
              <a:rPr lang="en-US" dirty="0"/>
              <a:t> C) 16</a:t>
            </a:r>
            <a:br>
              <a:rPr lang="en-US" dirty="0"/>
            </a:br>
            <a:r>
              <a:rPr lang="en-US" dirty="0"/>
              <a:t>Explanation: Each section has 4 unique color options, so the total combinations are 4 * 4 = 16</a:t>
            </a:r>
          </a:p>
        </p:txBody>
      </p:sp>
    </p:spTree>
    <p:extLst>
      <p:ext uri="{BB962C8B-B14F-4D97-AF65-F5344CB8AC3E}">
        <p14:creationId xmlns:p14="http://schemas.microsoft.com/office/powerpoint/2010/main" val="2188149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This is an extra activity for extra smart students.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/>
              <a:t>Teacher's Instructions:</a:t>
            </a:r>
            <a:endParaRPr lang="en-US"/>
          </a:p>
          <a:p>
            <a:pPr marL="171450" indent="-171450"/>
            <a:r>
              <a:rPr lang="en-US" b="1"/>
              <a:t>Guide Students in Banner Design:</a:t>
            </a:r>
            <a:endParaRPr lang="en-US"/>
          </a:p>
          <a:p>
            <a:pPr marL="1085850" lvl="1" indent="-171450"/>
            <a:r>
              <a:rPr lang="en-US" dirty="0"/>
              <a:t>Provide instructions for designing a website banner using CSS.</a:t>
            </a:r>
          </a:p>
          <a:p>
            <a:pPr marL="1085850" lvl="1" indent="-171450"/>
            <a:r>
              <a:rPr lang="en-US" dirty="0"/>
              <a:t>Encourage student to brainstorm themes and implement CSS for their banners.</a:t>
            </a:r>
          </a:p>
          <a:p>
            <a:pPr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10008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 Introduction to CSS Background Image</a:t>
            </a:r>
            <a:br>
              <a:rPr lang="en-US" b="1" dirty="0"/>
            </a:br>
            <a:endParaRPr lang="en-US" b="1" dirty="0"/>
          </a:p>
          <a:p>
            <a:pPr>
              <a:buNone/>
            </a:pPr>
            <a:r>
              <a:rPr lang="en-US" b="1"/>
              <a:t>Teacher's Instructions:</a:t>
            </a:r>
            <a:endParaRPr lang="en-US"/>
          </a:p>
          <a:p>
            <a:pPr marL="171450" indent="-171450"/>
            <a:r>
              <a:rPr lang="en-US" b="1" dirty="0"/>
              <a:t>Introduce the Topic:</a:t>
            </a:r>
            <a:endParaRPr lang="en-US" dirty="0"/>
          </a:p>
          <a:p>
            <a:pPr marL="1085850" lvl="1" indent="-171450"/>
            <a:r>
              <a:rPr lang="en-US" dirty="0"/>
              <a:t>Welcome the students and introduce today's lesson topic: CSS background images.</a:t>
            </a:r>
          </a:p>
          <a:p>
            <a:pPr marL="1085850" lvl="1" indent="-171450"/>
            <a:r>
              <a:rPr lang="en-US" dirty="0"/>
              <a:t>Highlight the importance of background images in enhancing web design aesthetics.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Engage with Sarah's Story</a:t>
            </a:r>
            <a:br>
              <a:rPr lang="en-US" b="1" dirty="0"/>
            </a:br>
            <a:endParaRPr lang="en-US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Engage with Sarah's Story:</a:t>
            </a:r>
            <a:endParaRPr lang="en-US" dirty="0"/>
          </a:p>
          <a:p>
            <a:pPr marL="1085850" lvl="1" indent="-171450"/>
            <a:r>
              <a:rPr lang="en-US" dirty="0"/>
              <a:t>Present Sarah's desire to enhance her website with background images.</a:t>
            </a:r>
          </a:p>
          <a:p>
            <a:pPr marL="1085850" lvl="1" indent="-171450"/>
            <a:r>
              <a:rPr lang="en-US" dirty="0"/>
              <a:t>Encourage students to relate to Sarah's quest for a visually appealing webpage.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0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Understanding CSS Background Images Syntax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Introduce CSS Background Images:</a:t>
            </a:r>
            <a:endParaRPr lang="en-US" dirty="0"/>
          </a:p>
          <a:p>
            <a:pPr marL="1085850" lvl="1" indent="-171450"/>
            <a:r>
              <a:rPr lang="en-US" dirty="0"/>
              <a:t>Explain the syntax provided for adding background images using CSS.</a:t>
            </a:r>
          </a:p>
          <a:p>
            <a:pPr marL="1085850" lvl="1" indent="-171450"/>
            <a:r>
              <a:rPr lang="en-US" dirty="0"/>
              <a:t>Emphasize the role of background images in improving website aesthetics.</a:t>
            </a: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5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Project Link: </a:t>
            </a:r>
            <a:endParaRPr lang="en-US" dirty="0"/>
          </a:p>
          <a:p>
            <a:pPr>
              <a:buNone/>
            </a:pPr>
            <a:r>
              <a:rPr lang="en-US" dirty="0">
                <a:hlinkClick r:id="rId3"/>
              </a:rPr>
              <a:t>https://replit.com/@curriculumsmana/Project-Lesson-4-G-5and6#index.html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 Overview of Adventure Portfolio Project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Present the Project:</a:t>
            </a:r>
            <a:endParaRPr lang="en-US" dirty="0"/>
          </a:p>
          <a:p>
            <a:pPr marL="1085850" lvl="1" indent="-171450"/>
            <a:r>
              <a:rPr lang="en-US" dirty="0"/>
              <a:t>Display the Adventure Portfolio project screenshot.</a:t>
            </a:r>
          </a:p>
          <a:p>
            <a:pPr marL="1085850" lvl="1" indent="-171450"/>
            <a:r>
              <a:rPr lang="en-US" dirty="0"/>
              <a:t>Explain that students will create a similar webpage to apply their CSS background image skills.</a:t>
            </a:r>
          </a:p>
          <a:p>
            <a:pPr>
              <a:buNone/>
            </a:pPr>
            <a:br>
              <a:rPr lang="en-US" dirty="0"/>
            </a:br>
            <a:endParaRPr lang="en-US" b="1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 Explain the code to the Students (Explanation of the codes given on the next slide)</a:t>
            </a:r>
            <a:br>
              <a:rPr lang="en-US" b="1" dirty="0"/>
            </a:br>
            <a:endParaRPr lang="en-US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Break Down the HTML Code:</a:t>
            </a:r>
            <a:endParaRPr lang="en-US" dirty="0"/>
          </a:p>
          <a:p>
            <a:pPr marL="1085850" lvl="1" indent="-171450"/>
            <a:r>
              <a:rPr lang="en-US" dirty="0"/>
              <a:t>Guide students through the HTML code's initial segments.</a:t>
            </a:r>
          </a:p>
          <a:p>
            <a:pPr marL="1085850" lvl="1" indent="-171450"/>
            <a:r>
              <a:rPr lang="en-US" dirty="0"/>
              <a:t>Explain the purpose of each HTML element in structuring the webpage.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3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 HTML Code Explanation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Teacher's Instructions:</a:t>
            </a:r>
            <a:endParaRPr lang="en-US" dirty="0"/>
          </a:p>
          <a:p>
            <a:pPr marL="171450" indent="-171450"/>
            <a:r>
              <a:rPr lang="en-US" b="1" dirty="0"/>
              <a:t>HTML Code Explanation:</a:t>
            </a:r>
            <a:endParaRPr lang="en-US" dirty="0"/>
          </a:p>
          <a:p>
            <a:pPr marL="1085850" lvl="1" indent="-171450"/>
            <a:r>
              <a:rPr lang="en-US" dirty="0"/>
              <a:t>Reinforce understanding by discussing the significance of each element.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0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>
                <a:latin typeface="Calibri Light"/>
                <a:cs typeface="Calibri Light"/>
              </a:rPr>
              <a:t>Grade 7&amp;8</a:t>
            </a: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56F4255-5FBA-4D1B-D77D-8059761A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65" y="2249723"/>
            <a:ext cx="10503029" cy="3356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44164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Explanation: Part-2</a:t>
            </a:r>
          </a:p>
        </p:txBody>
      </p:sp>
    </p:spTree>
    <p:extLst>
      <p:ext uri="{BB962C8B-B14F-4D97-AF65-F5344CB8AC3E}">
        <p14:creationId xmlns:p14="http://schemas.microsoft.com/office/powerpoint/2010/main" val="255967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Explanation: Part-2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659876" y="2309567"/>
            <a:ext cx="1055802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&lt;body&gt;</a:t>
            </a:r>
            <a:r>
              <a:rPr lang="en-US" sz="2400" dirty="0">
                <a:latin typeface="Calibri Light"/>
              </a:rPr>
              <a:t>: Contains the content of the web page.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&lt;header&gt;</a:t>
            </a:r>
            <a:r>
              <a:rPr lang="en-US" sz="2400" dirty="0">
                <a:latin typeface="Calibri Light"/>
              </a:rPr>
              <a:t>: Defines the header section of the page.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&lt;h1&gt;Adventure Portfolio&lt;/h1&gt;</a:t>
            </a:r>
            <a:r>
              <a:rPr lang="en-US" sz="2400" b="1" dirty="0">
                <a:latin typeface="Calibri Light"/>
              </a:rPr>
              <a:t>:</a:t>
            </a:r>
            <a:r>
              <a:rPr lang="en-US" sz="2400" dirty="0">
                <a:latin typeface="Calibri Light"/>
              </a:rPr>
              <a:t> A heading for the header section.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&lt;main&gt;</a:t>
            </a:r>
            <a:r>
              <a:rPr lang="en-US" sz="2400" dirty="0">
                <a:latin typeface="Calibri Light"/>
              </a:rPr>
              <a:t>: Contains the main content of the web page.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&lt;section class="adventure"&gt;</a:t>
            </a:r>
            <a:r>
              <a:rPr lang="en-US" sz="2400" dirty="0">
                <a:latin typeface="Calibri Light"/>
              </a:rPr>
              <a:t>: Defines a section of content with the class "adventure".</a:t>
            </a:r>
          </a:p>
        </p:txBody>
      </p:sp>
    </p:spTree>
    <p:extLst>
      <p:ext uri="{BB962C8B-B14F-4D97-AF65-F5344CB8AC3E}">
        <p14:creationId xmlns:p14="http://schemas.microsoft.com/office/powerpoint/2010/main" val="344300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Explanation: Part-2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659876" y="2145696"/>
            <a:ext cx="11197125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&lt;div class="adventure-image" style="background-image: </a:t>
            </a:r>
            <a:r>
              <a:rPr lang="en-US" sz="2400" b="1" err="1">
                <a:highlight>
                  <a:srgbClr val="FFFF00"/>
                </a:highlight>
                <a:latin typeface="Calibri Light"/>
              </a:rPr>
              <a:t>url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('hiking.jpg')"&gt;&lt;/div&gt;</a:t>
            </a:r>
            <a:r>
              <a:rPr lang="en-US" sz="2400" dirty="0">
                <a:latin typeface="Calibri Light"/>
              </a:rPr>
              <a:t>: A div with a background image of hiking.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&lt;div class="adventure-content"&gt;</a:t>
            </a:r>
            <a:r>
              <a:rPr lang="en-US" sz="2400" dirty="0">
                <a:latin typeface="Calibri Light"/>
              </a:rPr>
              <a:t>: A div containing the adventure's content.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&lt;h2&gt;Hiking in the Mountains&lt;/h2&gt;</a:t>
            </a:r>
            <a:r>
              <a:rPr lang="en-US" sz="2400" dirty="0">
                <a:latin typeface="Calibri Light"/>
              </a:rPr>
              <a:t>: A subheading.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&lt;p&gt;</a:t>
            </a:r>
            <a:r>
              <a:rPr lang="en-US" sz="2400" dirty="0">
                <a:latin typeface="Calibri Light"/>
              </a:rPr>
              <a:t>: A paragraph describing the adventure.</a:t>
            </a:r>
          </a:p>
          <a:p>
            <a:endParaRPr lang="en-US" sz="2400" b="1" dirty="0">
              <a:highlight>
                <a:srgbClr val="FFFF00"/>
              </a:highlight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&lt;p class="fun-fact"&gt; …...............&lt;/p&gt;</a:t>
            </a:r>
            <a:r>
              <a:rPr lang="en-US" sz="2400" dirty="0">
                <a:latin typeface="Calibri Light"/>
              </a:rPr>
              <a:t>: A paragraph with a fun fact.</a:t>
            </a:r>
          </a:p>
          <a:p>
            <a:br>
              <a:rPr lang="en-US" sz="2400" dirty="0">
                <a:latin typeface="Calibri Light"/>
              </a:rPr>
            </a:br>
            <a:endParaRPr lang="en-US" sz="2400" b="1">
              <a:latin typeface="Calibri Light"/>
            </a:endParaRPr>
          </a:p>
          <a:p>
            <a:endParaRPr lang="en-US" sz="240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083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Body Background</a:t>
            </a:r>
            <a:endParaRPr lang="en-US" sz="2400" b="1" dirty="0">
              <a:latin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738433" y="4006392"/>
            <a:ext cx="107151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Sets a background image for the entire body of the page.</a:t>
            </a:r>
          </a:p>
          <a:p>
            <a:endParaRPr lang="en-US" sz="2400" dirty="0">
              <a:highlight>
                <a:srgbClr val="FFFF00"/>
              </a:highlight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background-size: cover;</a:t>
            </a:r>
            <a:r>
              <a:rPr lang="en-US" sz="2400" dirty="0">
                <a:latin typeface="Calibri Light"/>
              </a:rPr>
              <a:t> :  Makes the background image cover the entire area.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background-repeat: no-repeat;</a:t>
            </a:r>
            <a:r>
              <a:rPr lang="en-US" sz="2400" dirty="0">
                <a:latin typeface="Calibri Light"/>
              </a:rPr>
              <a:t> : Ensures the background image does not repeat.</a:t>
            </a: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2E1A033-29C0-D8C2-274D-B8172990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90" y="2157144"/>
            <a:ext cx="6096000" cy="201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1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Header Styles</a:t>
            </a:r>
            <a:endParaRPr lang="en-US" sz="2400" b="1" dirty="0">
              <a:latin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738433" y="4522586"/>
            <a:ext cx="1071513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background-color: #333333;</a:t>
            </a:r>
            <a:r>
              <a:rPr lang="en-US" sz="2400" dirty="0">
                <a:latin typeface="Calibri Light"/>
              </a:rPr>
              <a:t> :  Sets the background color to dark gray.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color: #ffffff;</a:t>
            </a:r>
            <a:r>
              <a:rPr lang="en-US" sz="2400" dirty="0">
                <a:latin typeface="Calibri Light"/>
              </a:rPr>
              <a:t> :  Sets the text color to white.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padding: 20px;</a:t>
            </a:r>
            <a:r>
              <a:rPr lang="en-US" sz="2400" dirty="0">
                <a:latin typeface="Calibri Light"/>
              </a:rPr>
              <a:t> :  Adds padding inside the header.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text-align: center;</a:t>
            </a:r>
            <a:r>
              <a:rPr lang="en-US" sz="2400" dirty="0">
                <a:latin typeface="Calibri Light"/>
              </a:rPr>
              <a:t> :  Centers the header text.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0AC348-8AD8-8503-FC11-E75823204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74" y="2061641"/>
            <a:ext cx="6096000" cy="21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Main Content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738433" y="4742545"/>
            <a:ext cx="1071513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padding: 20px;</a:t>
            </a:r>
            <a:r>
              <a:rPr lang="en-US" sz="2400" dirty="0">
                <a:latin typeface="Calibri Light"/>
              </a:rPr>
              <a:t> :  Adds padding inside the main content area.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display: flex;</a:t>
            </a:r>
            <a:r>
              <a:rPr lang="en-US" sz="2400" dirty="0">
                <a:latin typeface="Calibri Light"/>
              </a:rPr>
              <a:t>  : Uses Flexbox layout.</a:t>
            </a:r>
          </a:p>
          <a:p>
            <a:r>
              <a:rPr lang="en-US" sz="2400" b="1">
                <a:highlight>
                  <a:srgbClr val="FFFF00"/>
                </a:highlight>
                <a:latin typeface="Calibri Light"/>
              </a:rPr>
              <a:t>flex-direction: column;</a:t>
            </a:r>
            <a:r>
              <a:rPr lang="en-US" sz="2400">
                <a:latin typeface="Calibri Light"/>
              </a:rPr>
              <a:t> :  Arranges child elements in a column.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align-items: center;</a:t>
            </a:r>
            <a:r>
              <a:rPr lang="en-US" sz="2400" dirty="0">
                <a:latin typeface="Calibri Light"/>
              </a:rPr>
              <a:t> :  Centers the child elements horizontally.</a:t>
            </a: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8CA0A54-C703-210F-25F6-50BFD396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33" y="2243656"/>
            <a:ext cx="6096000" cy="23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3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38432" y="1712535"/>
            <a:ext cx="82720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Main Content (Adventure Section Styles)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96BECD-AD7E-8F33-547C-3CE626144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34" y="2594077"/>
            <a:ext cx="10738699" cy="30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1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38432" y="1712535"/>
            <a:ext cx="82720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Main Content (Adventure Section Styles)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738433" y="2676504"/>
            <a:ext cx="1071513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background-color: </a:t>
            </a:r>
            <a:r>
              <a:rPr lang="en-US" sz="2400" b="1" dirty="0" err="1">
                <a:highlight>
                  <a:srgbClr val="FFFF00"/>
                </a:highlight>
                <a:latin typeface="Calibri Light"/>
              </a:rPr>
              <a:t>rgba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(255, 255, 255, 0.8);</a:t>
            </a:r>
            <a:r>
              <a:rPr lang="en-US" sz="2400" dirty="0">
                <a:latin typeface="Calibri Light"/>
              </a:rPr>
              <a:t> :  Sets a semi-transparent white background.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border-radius: 5px;</a:t>
            </a:r>
            <a:r>
              <a:rPr lang="en-US" sz="2400" dirty="0">
                <a:latin typeface="Calibri Light"/>
              </a:rPr>
              <a:t> :  Rounds the corners.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margin-bottom: 20px;</a:t>
            </a:r>
            <a:r>
              <a:rPr lang="en-US" sz="2400" dirty="0">
                <a:latin typeface="Calibri Light"/>
              </a:rPr>
              <a:t> :  Adds space below each adventure section.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padding: 20px;</a:t>
            </a:r>
            <a:r>
              <a:rPr lang="en-US" sz="2400" dirty="0">
                <a:latin typeface="Calibri Light"/>
              </a:rPr>
              <a:t> :  Adds padding inside the section.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max-width: 800px;</a:t>
            </a:r>
            <a:r>
              <a:rPr lang="en-US" sz="2400" dirty="0">
                <a:latin typeface="Calibri Light"/>
              </a:rPr>
              <a:t> :  Limits the width to 800px.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width: 100%;</a:t>
            </a:r>
            <a:r>
              <a:rPr lang="en-US" sz="2400" dirty="0">
                <a:latin typeface="Calibri Light"/>
              </a:rPr>
              <a:t> :  Ensures the section takes the full width of its container.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display: flex;</a:t>
            </a:r>
            <a:br>
              <a:rPr lang="en-US" sz="2400" dirty="0">
                <a:latin typeface="Calibri Light"/>
              </a:rPr>
            </a:b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flex-direction: row;</a:t>
            </a:r>
            <a:r>
              <a:rPr lang="en-US" sz="2400" dirty="0">
                <a:latin typeface="Calibri Light"/>
              </a:rPr>
              <a:t> :  Uses Flexbox to arrange child elements in a row.</a:t>
            </a:r>
          </a:p>
          <a:p>
            <a:endParaRPr lang="en-US" sz="240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10023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38432" y="1712535"/>
            <a:ext cx="86648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Main Content (Adventure Image Styles)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A82804-81BE-3FBE-9020-6F41F1938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35" y="2654523"/>
            <a:ext cx="6096000" cy="28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48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38432" y="1846081"/>
            <a:ext cx="82720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Main Content (Adventure Image Styles)</a:t>
            </a:r>
          </a:p>
          <a:p>
            <a:endParaRPr lang="en-US" sz="2400" dirty="0">
              <a:latin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738433" y="2676504"/>
            <a:ext cx="1071513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background-size: cover;</a:t>
            </a:r>
            <a:r>
              <a:rPr lang="en-US" sz="2400" dirty="0">
                <a:latin typeface="Calibri Light"/>
              </a:rPr>
              <a:t> :  Ensures the image covers the entire div.</a:t>
            </a:r>
            <a:endParaRPr lang="en-US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background-position: center;</a:t>
            </a:r>
            <a:r>
              <a:rPr lang="en-US" sz="2400" dirty="0">
                <a:latin typeface="Calibri Light"/>
              </a:rPr>
              <a:t> :  Centers the image within the div.</a:t>
            </a:r>
            <a:endParaRPr lang="en-US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background-repeat: no-repeat;</a:t>
            </a:r>
            <a:r>
              <a:rPr lang="en-US" sz="2400" dirty="0">
                <a:latin typeface="Calibri Light"/>
              </a:rPr>
              <a:t> :  Prevents the image from repeating.</a:t>
            </a:r>
            <a:endParaRPr lang="en-US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width: 300px;</a:t>
            </a:r>
            <a:r>
              <a:rPr lang="en-US" sz="2400" b="1" dirty="0">
                <a:latin typeface="Calibri Light"/>
              </a:rPr>
              <a:t>  </a:t>
            </a:r>
            <a:r>
              <a:rPr lang="en-US" sz="2400" dirty="0">
                <a:latin typeface="Calibri Light"/>
              </a:rPr>
              <a:t>:</a:t>
            </a:r>
            <a:r>
              <a:rPr lang="en-US" sz="2400" b="1" dirty="0">
                <a:latin typeface="Calibri Light"/>
              </a:rPr>
              <a:t>  </a:t>
            </a:r>
            <a:r>
              <a:rPr lang="en-US" sz="2400" dirty="0">
                <a:latin typeface="Calibri Light"/>
              </a:rPr>
              <a:t>Sets the width of the image container.</a:t>
            </a:r>
            <a:br>
              <a:rPr lang="en-US" sz="2400" b="1" dirty="0">
                <a:highlight>
                  <a:srgbClr val="FFFF00"/>
                </a:highlight>
                <a:latin typeface="Calibri Light"/>
              </a:rPr>
            </a:b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height: 200px;</a:t>
            </a:r>
            <a:r>
              <a:rPr lang="en-US" sz="2400" dirty="0">
                <a:latin typeface="Calibri Light"/>
              </a:rPr>
              <a:t> :  Sets the height of the image container.</a:t>
            </a:r>
            <a:endParaRPr lang="en-US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border-radius: 5px;</a:t>
            </a:r>
            <a:r>
              <a:rPr lang="en-US" sz="2400" dirty="0">
                <a:latin typeface="Calibri Light"/>
              </a:rPr>
              <a:t> :  Rounds the corners of the image container.</a:t>
            </a:r>
            <a:endParaRPr lang="en-US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margin-right: 20px;</a:t>
            </a:r>
            <a:r>
              <a:rPr lang="en-US" sz="2400" dirty="0">
                <a:latin typeface="Calibri Light"/>
              </a:rPr>
              <a:t> :  Adds space to the right of the image container.</a:t>
            </a:r>
            <a:endParaRPr lang="en-US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838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35608-4603-4AED-171A-795AFF510CD1}"/>
              </a:ext>
            </a:extLst>
          </p:cNvPr>
          <p:cNvSpPr txBox="1"/>
          <p:nvPr/>
        </p:nvSpPr>
        <p:spPr>
          <a:xfrm>
            <a:off x="3889093" y="2824223"/>
            <a:ext cx="49308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libri"/>
              </a:rPr>
              <a:t>Recap of the last class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38432" y="1712535"/>
            <a:ext cx="82720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Main Content (Adventure Content Styles)</a:t>
            </a: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1227D509-8CA3-EEB1-8073-6FC67E75D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33" y="2627311"/>
            <a:ext cx="6096000" cy="1069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658BE-E48F-654E-D7DC-42542E8AC545}"/>
              </a:ext>
            </a:extLst>
          </p:cNvPr>
          <p:cNvSpPr txBox="1"/>
          <p:nvPr/>
        </p:nvSpPr>
        <p:spPr>
          <a:xfrm>
            <a:off x="741575" y="4520152"/>
            <a:ext cx="82421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flex-grow: 1;</a:t>
            </a:r>
            <a:r>
              <a:rPr lang="en-US" sz="2400" dirty="0">
                <a:latin typeface="Calibri Light"/>
              </a:rPr>
              <a:t> :  Makes the content area take up the remaining space.</a:t>
            </a:r>
            <a:endParaRPr lang="en-US" sz="2400">
              <a:latin typeface="Calibri Light"/>
            </a:endParaRPr>
          </a:p>
          <a:p>
            <a:endParaRPr lang="en-US" sz="240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714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38432" y="1712535"/>
            <a:ext cx="86648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Main Content (Fun Fact Styles)</a:t>
            </a: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DA3B31F-3996-BAD4-A877-0F634EBB7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33" y="2595379"/>
            <a:ext cx="8688371" cy="31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38432" y="1846081"/>
            <a:ext cx="82720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Explanation:  </a:t>
            </a:r>
            <a:r>
              <a:rPr lang="en-US" sz="2400" dirty="0">
                <a:latin typeface="Calibri Light"/>
              </a:rPr>
              <a:t>Main Content (Fun Fact Styles)</a:t>
            </a:r>
          </a:p>
          <a:p>
            <a:endParaRPr lang="en-US" sz="2400" dirty="0">
              <a:latin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738433" y="2676504"/>
            <a:ext cx="107151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highlight>
                  <a:srgbClr val="FFFF00"/>
                </a:highlight>
                <a:latin typeface="Calibri Light"/>
                <a:ea typeface="Calibri Light"/>
                <a:cs typeface="Calibri Light"/>
              </a:rPr>
              <a:t>background-color: #ffc107;</a:t>
            </a:r>
            <a:r>
              <a:rPr lang="en-US" sz="2400">
                <a:latin typeface="Calibri Light"/>
                <a:ea typeface="Calibri Light"/>
                <a:cs typeface="Calibri Light"/>
              </a:rPr>
              <a:t> :  Sets the background color to a bright yellow.</a:t>
            </a:r>
            <a:endParaRPr lang="en-US" sz="2400" dirty="0">
              <a:latin typeface="Calibri Light"/>
              <a:ea typeface="Calibri Light"/>
              <a:cs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  <a:ea typeface="Calibri Light"/>
                <a:cs typeface="Calibri Light"/>
              </a:rPr>
              <a:t>border-radius: 5px;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:  Rounds the corners.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  <a:ea typeface="Calibri Light"/>
                <a:cs typeface="Calibri Light"/>
              </a:rPr>
              <a:t>color: #333333;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:  Sets the text color to dark gray.</a:t>
            </a:r>
          </a:p>
          <a:p>
            <a:r>
              <a:rPr lang="en-US" sz="2400" b="1">
                <a:highlight>
                  <a:srgbClr val="FFFF00"/>
                </a:highlight>
                <a:latin typeface="Calibri Light"/>
                <a:ea typeface="Calibri Light"/>
                <a:cs typeface="Calibri Light"/>
              </a:rPr>
              <a:t>font-weight: bold;</a:t>
            </a:r>
            <a:r>
              <a:rPr lang="en-US" sz="2400">
                <a:latin typeface="Calibri Light"/>
                <a:ea typeface="Calibri Light"/>
                <a:cs typeface="Calibri Light"/>
              </a:rPr>
              <a:t> :  Makes the text bold.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  <a:ea typeface="Calibri Light"/>
                <a:cs typeface="Calibri Light"/>
              </a:rPr>
              <a:t>padding: 10px;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:  Adds padding inside the fun fact box.</a:t>
            </a:r>
          </a:p>
        </p:txBody>
      </p:sp>
    </p:spTree>
    <p:extLst>
      <p:ext uri="{BB962C8B-B14F-4D97-AF65-F5344CB8AC3E}">
        <p14:creationId xmlns:p14="http://schemas.microsoft.com/office/powerpoint/2010/main" val="53778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850900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Calibri Light"/>
              </a:rPr>
              <a:t>Now it's your turn!</a:t>
            </a:r>
            <a:endParaRPr lang="en-US" sz="4000" b="1"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647803" y="2345915"/>
            <a:ext cx="716269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 Light"/>
              </a:rPr>
              <a:t>We've explored the magic of CSS background images.</a:t>
            </a:r>
          </a:p>
          <a:p>
            <a:r>
              <a:rPr lang="en-US" sz="2400" dirty="0">
                <a:latin typeface="Calibri Light"/>
              </a:rPr>
              <a:t>Now, it's your chance to take the lead as a web designer!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Create something extraordinary: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Open your own web page and follow these fun steps.</a:t>
            </a:r>
          </a:p>
          <a:p>
            <a:r>
              <a:rPr lang="en-US" sz="2400" dirty="0">
                <a:latin typeface="Calibri Light"/>
              </a:rPr>
              <a:t>Enhance your sections with awesome background images and make your Adventure Portfolio pop.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Show off your creativity and make it shine!</a:t>
            </a:r>
          </a:p>
        </p:txBody>
      </p:sp>
      <p:pic>
        <p:nvPicPr>
          <p:cNvPr id="2" name="Picture 1" descr="A cartoon of a child raising his hand&#10;&#10;Description automatically generated">
            <a:extLst>
              <a:ext uri="{FF2B5EF4-FFF2-40B4-BE49-F238E27FC236}">
                <a16:creationId xmlns:a16="http://schemas.microsoft.com/office/drawing/2014/main" id="{1F29EA0C-9492-32B9-306D-94306185E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086" y="1872343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980053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How to Save &amp; Share the project. </a:t>
            </a:r>
            <a:endParaRPr lang="en-US" sz="4000" b="1"/>
          </a:p>
          <a:p>
            <a:pPr algn="ctr"/>
            <a:endParaRPr lang="en-US" sz="400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7473" y="1980122"/>
            <a:ext cx="7070859" cy="4118187"/>
          </a:xfrm>
        </p:spPr>
        <p:txBody>
          <a:bodyPr/>
          <a:lstStyle/>
          <a:p>
            <a:r>
              <a:rPr lang="en-US" sz="2400" err="1">
                <a:latin typeface="Calibri Light"/>
                <a:cs typeface="Calibri Light"/>
              </a:rPr>
              <a:t>Replit</a:t>
            </a:r>
            <a:r>
              <a:rPr lang="en-US" sz="2400">
                <a:latin typeface="Calibri Light"/>
                <a:cs typeface="Calibri Light"/>
              </a:rPr>
              <a:t> offers autosave option – so not worry about the same.</a:t>
            </a:r>
          </a:p>
          <a:p>
            <a:endParaRPr lang="en-US" sz="2400">
              <a:latin typeface="Calibri Light"/>
              <a:cs typeface="Calibri Light"/>
            </a:endParaRP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project with someone in view mode: just copy the link from the URL bar, and share the link</a:t>
            </a: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the project for collaboration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Click on "</a:t>
            </a:r>
            <a:r>
              <a:rPr lang="en-US" sz="2150" b="1">
                <a:latin typeface="Calibri Light"/>
                <a:cs typeface="Calibri Light"/>
              </a:rPr>
              <a:t>Invite</a:t>
            </a:r>
            <a:r>
              <a:rPr lang="en-US" sz="2150">
                <a:latin typeface="Calibri Light"/>
                <a:cs typeface="Calibri Light"/>
              </a:rPr>
              <a:t>" from the top right corner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If you know the username, type it in the box and click on invite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You can also turn on the toggle button "</a:t>
            </a:r>
            <a:r>
              <a:rPr lang="en-US" sz="2150" b="1">
                <a:latin typeface="Calibri Light"/>
                <a:cs typeface="Calibri Light"/>
              </a:rPr>
              <a:t>private join link</a:t>
            </a:r>
            <a:r>
              <a:rPr lang="en-US" sz="2150">
                <a:latin typeface="Calibri Light"/>
                <a:cs typeface="Calibri Light"/>
              </a:rPr>
              <a:t>" to create a public collaboration link and invite members to edit your code.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button with a white arrow&#10;&#10;Description automatically generated">
            <a:extLst>
              <a:ext uri="{FF2B5EF4-FFF2-40B4-BE49-F238E27FC236}">
                <a16:creationId xmlns:a16="http://schemas.microsoft.com/office/drawing/2014/main" id="{A0B3A537-2D60-41E2-28D5-15E61DAF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36" y="160712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794797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cs typeface="Calibri Light"/>
              </a:rPr>
              <a:t>What CSS property is used to set a background image?</a:t>
            </a:r>
            <a:endParaRPr lang="en-US" dirty="0"/>
          </a:p>
          <a:p>
            <a:endParaRPr lang="en-US"/>
          </a:p>
          <a:p>
            <a:r>
              <a:rPr lang="en-US" sz="2400" dirty="0">
                <a:latin typeface="Calibri Light"/>
                <a:cs typeface="Calibri Light"/>
              </a:rPr>
              <a:t>a) background-color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b) background-image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c) background-style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d) background-repeat</a:t>
            </a:r>
            <a:endParaRPr lang="en-US" dirty="0"/>
          </a:p>
          <a:p>
            <a:pPr marL="203200" indent="0"/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794797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cs typeface="Calibri Light"/>
              </a:rPr>
              <a:t>Which CSS property ensures the background image covers the entire element?</a:t>
            </a:r>
            <a:endParaRPr lang="en-US" dirty="0"/>
          </a:p>
          <a:p>
            <a:endParaRPr lang="en-US"/>
          </a:p>
          <a:p>
            <a:r>
              <a:rPr lang="en-US" sz="2400" dirty="0">
                <a:latin typeface="Calibri Light"/>
                <a:cs typeface="Calibri Light"/>
              </a:rPr>
              <a:t>a) background-repeat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b) background-size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c) background-position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d) background-attachment</a:t>
            </a:r>
            <a:endParaRPr lang="en-US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1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794797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cs typeface="Calibri Light"/>
              </a:rPr>
              <a:t>What does the background-repeat: no-repeat; property do?</a:t>
            </a:r>
            <a:endParaRPr lang="en-US"/>
          </a:p>
          <a:p>
            <a:endParaRPr lang="en-US"/>
          </a:p>
          <a:p>
            <a:r>
              <a:rPr lang="en-US" sz="2400" dirty="0">
                <a:latin typeface="Calibri Light"/>
                <a:cs typeface="Calibri Light"/>
              </a:rPr>
              <a:t>a) Repeats the background image</a:t>
            </a:r>
            <a:endParaRPr lang="en-US"/>
          </a:p>
          <a:p>
            <a:r>
              <a:rPr lang="en-US" sz="2400" dirty="0">
                <a:latin typeface="Calibri Light"/>
                <a:cs typeface="Calibri Light"/>
              </a:rPr>
              <a:t>b) Prevents the background image from repeating</a:t>
            </a:r>
            <a:endParaRPr lang="en-US"/>
          </a:p>
          <a:p>
            <a:r>
              <a:rPr lang="en-US" sz="2400" dirty="0">
                <a:latin typeface="Calibri Light"/>
                <a:cs typeface="Calibri Light"/>
              </a:rPr>
              <a:t>c) Stretches the background image</a:t>
            </a:r>
            <a:endParaRPr lang="en-US"/>
          </a:p>
          <a:p>
            <a:r>
              <a:rPr lang="en-US" sz="2400" dirty="0">
                <a:latin typeface="Calibri Light"/>
                <a:cs typeface="Calibri Light"/>
              </a:rPr>
              <a:t>d) Centers the background image</a:t>
            </a:r>
            <a:endParaRPr lang="en-US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6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794797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cs typeface="Calibri Light"/>
              </a:rPr>
              <a:t>How do you make the background image appear in the center of the element?</a:t>
            </a:r>
            <a:endParaRPr lang="en-US" dirty="0"/>
          </a:p>
          <a:p>
            <a:endParaRPr lang="en-US"/>
          </a:p>
          <a:p>
            <a:r>
              <a:rPr lang="en-US" sz="2400" dirty="0">
                <a:latin typeface="Calibri Light"/>
                <a:cs typeface="Calibri Light"/>
              </a:rPr>
              <a:t>a) background-center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b) background-align: center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c) background-position: center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d) background-middle</a:t>
            </a:r>
            <a:endParaRPr lang="en-US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4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6E9A7E0-5C04-7D6E-68F1-B98C92961021}"/>
              </a:ext>
            </a:extLst>
          </p:cNvPr>
          <p:cNvSpPr txBox="1">
            <a:spLocks/>
          </p:cNvSpPr>
          <p:nvPr/>
        </p:nvSpPr>
        <p:spPr>
          <a:xfrm>
            <a:off x="682938" y="2238838"/>
            <a:ext cx="10830718" cy="148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sz="2400" dirty="0">
                <a:latin typeface="Calibri Light"/>
                <a:cs typeface="Calibri Light"/>
              </a:rPr>
              <a:t>Today, we learned how to use CSS to add background images.</a:t>
            </a:r>
            <a:endParaRPr lang="en-US" sz="2400" dirty="0">
              <a:solidFill>
                <a:srgbClr val="000000"/>
              </a:solidFill>
              <a:latin typeface="Calibri Light"/>
              <a:cs typeface="Calibri Light"/>
            </a:endParaRPr>
          </a:p>
          <a:p>
            <a:endParaRPr lang="en-US" sz="2400" dirty="0">
              <a:latin typeface="Calibri Light"/>
              <a:cs typeface="Calibri Light"/>
            </a:endParaRPr>
          </a:p>
          <a:p>
            <a:r>
              <a:rPr lang="en-US" sz="2400" dirty="0">
                <a:latin typeface="Calibri Light"/>
                <a:cs typeface="Calibri Light"/>
              </a:rPr>
              <a:t>We applied background images to both the body and specific elements.</a:t>
            </a:r>
            <a:endParaRPr lang="en-US" sz="2400" dirty="0"/>
          </a:p>
        </p:txBody>
      </p:sp>
      <p:pic>
        <p:nvPicPr>
          <p:cNvPr id="6" name="Picture 5" descr="A cartoon character sitting on the ground next to a pile of books&#10;&#10;Description automatically generated">
            <a:extLst>
              <a:ext uri="{FF2B5EF4-FFF2-40B4-BE49-F238E27FC236}">
                <a16:creationId xmlns:a16="http://schemas.microsoft.com/office/drawing/2014/main" id="{D78F1924-F89B-287B-4B89-4141DFE7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724" y="3870096"/>
            <a:ext cx="4868551" cy="2629292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682938" y="549869"/>
            <a:ext cx="10830718" cy="148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4000" b="1" dirty="0">
                <a:latin typeface="Calibri Light"/>
                <a:cs typeface="Calibri Light"/>
              </a:rPr>
              <a:t>Let's Wrap it Up – What have we learnt?</a:t>
            </a:r>
            <a:endParaRPr lang="en-US" sz="4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0804" y="712517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Calibri Light"/>
              </a:rPr>
              <a:t>Brain Workout</a:t>
            </a:r>
            <a:endParaRPr lang="en-US" sz="4000" b="1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7ADECF-1216-0EBD-A05D-5712D0C9C1E9}"/>
              </a:ext>
            </a:extLst>
          </p:cNvPr>
          <p:cNvSpPr txBox="1"/>
          <p:nvPr/>
        </p:nvSpPr>
        <p:spPr>
          <a:xfrm>
            <a:off x="562477" y="1710736"/>
            <a:ext cx="76743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 Light"/>
              </a:rPr>
              <a:t>Sarah wants to create a webpage where the background color of each section changes dynamically based on user interaction. If she has 4 sections and wants each section to have a different background color when a user hovers over it. </a:t>
            </a:r>
            <a:br>
              <a:rPr lang="en-US" sz="2400" dirty="0">
                <a:latin typeface="Calibri Light"/>
              </a:rPr>
            </a:br>
            <a:r>
              <a:rPr lang="en-US" sz="2400" dirty="0">
                <a:latin typeface="Calibri Light"/>
              </a:rPr>
              <a:t>how many unique background color combinations can she have for all sections?</a:t>
            </a:r>
            <a:endParaRPr lang="en-US">
              <a:latin typeface="Calibri Light"/>
            </a:endParaRP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A) 4</a:t>
            </a:r>
          </a:p>
          <a:p>
            <a:r>
              <a:rPr lang="en-US" sz="2400" dirty="0">
                <a:latin typeface="Calibri Light"/>
              </a:rPr>
              <a:t>B) 12</a:t>
            </a:r>
          </a:p>
          <a:p>
            <a:r>
              <a:rPr lang="en-US" sz="2400" dirty="0">
                <a:latin typeface="Calibri Light"/>
              </a:rPr>
              <a:t>C) 16</a:t>
            </a:r>
          </a:p>
          <a:p>
            <a:r>
              <a:rPr lang="en-US" sz="2400" dirty="0">
                <a:latin typeface="Calibri Light"/>
              </a:rPr>
              <a:t>D) 24</a:t>
            </a:r>
            <a:endParaRPr lang="en-US">
              <a:latin typeface="Calibri Light"/>
            </a:endParaRPr>
          </a:p>
        </p:txBody>
      </p:sp>
      <p:pic>
        <p:nvPicPr>
          <p:cNvPr id="5" name="Picture 4" descr="A cartoon of a brain lifting weights&#10;&#10;Description automatically generated">
            <a:extLst>
              <a:ext uri="{FF2B5EF4-FFF2-40B4-BE49-F238E27FC236}">
                <a16:creationId xmlns:a16="http://schemas.microsoft.com/office/drawing/2014/main" id="{D0B700E5-7A55-AC62-0A15-0857E8D64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362" y="1644098"/>
            <a:ext cx="3572870" cy="35728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314471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5" name="Picture 4" descr="A grey rectangular sign with white text&#10;&#10;Description automatically generated">
            <a:extLst>
              <a:ext uri="{FF2B5EF4-FFF2-40B4-BE49-F238E27FC236}">
                <a16:creationId xmlns:a16="http://schemas.microsoft.com/office/drawing/2014/main" id="{84769331-AE6B-9D42-E2AC-24CBE5906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507" y="624035"/>
            <a:ext cx="8164986" cy="6230527"/>
          </a:xfrm>
          <a:prstGeom prst="rect">
            <a:avLst/>
          </a:prstGeom>
        </p:spPr>
      </p:pic>
      <p:pic>
        <p:nvPicPr>
          <p:cNvPr id="7" name="Picture 6" descr="A cartoon of a child holding a pencil in his mouth&#10;&#10;Description automatically generated">
            <a:extLst>
              <a:ext uri="{FF2B5EF4-FFF2-40B4-BE49-F238E27FC236}">
                <a16:creationId xmlns:a16="http://schemas.microsoft.com/office/drawing/2014/main" id="{1476979D-033D-E963-107D-DEC6C2EF0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9" y="3225536"/>
            <a:ext cx="3192471" cy="32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child riding a pencil&#10;&#10;Description automatically generated">
            <a:extLst>
              <a:ext uri="{FF2B5EF4-FFF2-40B4-BE49-F238E27FC236}">
                <a16:creationId xmlns:a16="http://schemas.microsoft.com/office/drawing/2014/main" id="{27EF5B15-225E-5F57-6E0C-8C890693B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470" y="2136893"/>
            <a:ext cx="4459515" cy="339499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5592" y="845491"/>
            <a:ext cx="11437620" cy="1104652"/>
          </a:xfrm>
        </p:spPr>
        <p:txBody>
          <a:bodyPr/>
          <a:lstStyle/>
          <a:p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  <a:sym typeface="+mn-ea"/>
              </a:rPr>
              <a:t>Design Your Own Website Banner with CSS</a:t>
            </a:r>
            <a:endParaRPr lang="en-US" sz="585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90C31-6421-31B7-5AAE-BC828C08CC80}"/>
              </a:ext>
            </a:extLst>
          </p:cNvPr>
          <p:cNvSpPr txBox="1"/>
          <p:nvPr/>
        </p:nvSpPr>
        <p:spPr>
          <a:xfrm>
            <a:off x="379300" y="1948558"/>
            <a:ext cx="755737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 Light"/>
              </a:rPr>
              <a:t>Theme Selection:</a:t>
            </a:r>
            <a:r>
              <a:rPr lang="en-US" sz="2400" dirty="0">
                <a:solidFill>
                  <a:schemeClr val="tx1"/>
                </a:solidFill>
                <a:latin typeface="Calibri Light"/>
              </a:rPr>
              <a:t> Choose a theme for your website banner.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alibri Light"/>
              </a:rPr>
              <a:t>Design Concept:</a:t>
            </a:r>
            <a:r>
              <a:rPr lang="en-US" sz="2400" dirty="0">
                <a:solidFill>
                  <a:schemeClr val="tx1"/>
                </a:solidFill>
                <a:latin typeface="Calibri Light"/>
              </a:rPr>
              <a:t> Sketch out your banner design including background image, text placement, and colors.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alibri Light"/>
              </a:rPr>
              <a:t>Background Image:</a:t>
            </a:r>
            <a:r>
              <a:rPr lang="en-US" sz="2400" dirty="0">
                <a:solidFill>
                  <a:schemeClr val="tx1"/>
                </a:solidFill>
                <a:latin typeface="Calibri Light"/>
              </a:rPr>
              <a:t> Find or create a suitable background image.</a:t>
            </a:r>
            <a:endParaRPr lang="en-US" sz="2400">
              <a:solidFill>
                <a:schemeClr val="tx1"/>
              </a:solidFill>
              <a:latin typeface="Calibri Light"/>
            </a:endParaRP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alibri Light"/>
              </a:rPr>
              <a:t>CSS Implementation:</a:t>
            </a:r>
            <a:r>
              <a:rPr lang="en-US" sz="2400" dirty="0">
                <a:solidFill>
                  <a:schemeClr val="tx1"/>
                </a:solidFill>
                <a:latin typeface="Calibri Light"/>
              </a:rPr>
              <a:t> Use CSS (background-image, background-size, etc.) to design your banner on a simple HTML webpage.</a:t>
            </a:r>
            <a:endParaRPr lang="en-US" sz="2400">
              <a:solidFill>
                <a:schemeClr val="tx1"/>
              </a:solidFill>
              <a:latin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2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C4C799-A337-8B2D-979E-5F3DB4A5641F}"/>
              </a:ext>
            </a:extLst>
          </p:cNvPr>
          <p:cNvSpPr>
            <a:spLocks noGrp="1"/>
          </p:cNvSpPr>
          <p:nvPr/>
        </p:nvSpPr>
        <p:spPr>
          <a:xfrm>
            <a:off x="983615" y="1159470"/>
            <a:ext cx="10229850" cy="561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ctr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  <a:sym typeface="+mn-ea"/>
              </a:rPr>
              <a:t>Create unique and strong passwords. Share passwords only with trusted adults.</a:t>
            </a: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D96C331D-F710-BD99-44D2-CE44CC2CD81B}"/>
              </a:ext>
            </a:extLst>
          </p:cNvPr>
          <p:cNvSpPr>
            <a:spLocks noGrp="1"/>
          </p:cNvSpPr>
          <p:nvPr/>
        </p:nvSpPr>
        <p:spPr>
          <a:xfrm>
            <a:off x="839470" y="213987"/>
            <a:ext cx="10515600" cy="94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  <a:latin typeface="Calibri Light"/>
                <a:cs typeface="Calibri Light"/>
                <a:sym typeface="+mn-ea"/>
              </a:rPr>
              <a:t>Use Strong Passwords</a:t>
            </a:r>
            <a:endParaRPr lang="en-US" sz="4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491F7B-DBE7-375D-5E6D-C8E3B8171399}"/>
              </a:ext>
            </a:extLst>
          </p:cNvPr>
          <p:cNvSpPr>
            <a:spLocks noGrp="1"/>
          </p:cNvSpPr>
          <p:nvPr/>
        </p:nvSpPr>
        <p:spPr>
          <a:xfrm>
            <a:off x="6315501" y="1844547"/>
            <a:ext cx="4900408" cy="3578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Alex used a simple password, "123456," for his online games and soon found his account hacked.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After learning from his teacher, he changed it to a stronger password, "Rainbow99!," and added symbols to make it even more secure.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The moral of the story: create unique and strong passwords to keep your accounts safe and use symbols to make them stronger.</a:t>
            </a:r>
          </a:p>
        </p:txBody>
      </p:sp>
      <p:pic>
        <p:nvPicPr>
          <p:cNvPr id="10" name="Picture 9" descr="Tips-For-Creating-Strong-Passwords">
            <a:extLst>
              <a:ext uri="{FF2B5EF4-FFF2-40B4-BE49-F238E27FC236}">
                <a16:creationId xmlns:a16="http://schemas.microsoft.com/office/drawing/2014/main" id="{205775CC-5F59-B333-94C2-E7EFC547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755" t="6981" r="5740" b="6452"/>
          <a:stretch>
            <a:fillRect/>
          </a:stretch>
        </p:blipFill>
        <p:spPr>
          <a:xfrm>
            <a:off x="407035" y="1844675"/>
            <a:ext cx="5617210" cy="4464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59627" y="866093"/>
            <a:ext cx="5905862" cy="2142671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Calibri Light"/>
                <a:cs typeface="Calibri Light"/>
              </a:rPr>
              <a:t>Introduction to CSS Background image</a:t>
            </a:r>
            <a:endParaRPr lang="en-US" sz="4000" b="1" dirty="0" err="1"/>
          </a:p>
        </p:txBody>
      </p:sp>
      <p:pic>
        <p:nvPicPr>
          <p:cNvPr id="5" name="Picture 4" descr="A computer with a screen showing two people sitting on a bench&#10;&#10;Description automatically generated">
            <a:extLst>
              <a:ext uri="{FF2B5EF4-FFF2-40B4-BE49-F238E27FC236}">
                <a16:creationId xmlns:a16="http://schemas.microsoft.com/office/drawing/2014/main" id="{E678EC60-9D7A-04DE-2537-54B77E46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0" y="972230"/>
            <a:ext cx="4479019" cy="3157310"/>
          </a:xfrm>
          <a:prstGeom prst="rect">
            <a:avLst/>
          </a:prstGeom>
        </p:spPr>
      </p:pic>
      <p:pic>
        <p:nvPicPr>
          <p:cNvPr id="6" name="Picture 5" descr="How to Use CSS background-size and background-position — SitePoint">
            <a:extLst>
              <a:ext uri="{FF2B5EF4-FFF2-40B4-BE49-F238E27FC236}">
                <a16:creationId xmlns:a16="http://schemas.microsoft.com/office/drawing/2014/main" id="{41C70250-D91B-5C31-EE9B-2AE83C174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404" y="3589565"/>
            <a:ext cx="4036332" cy="27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3345498" y="507478"/>
            <a:ext cx="5506900" cy="90663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Sarah Wants to Stand Out</a:t>
            </a:r>
            <a:endParaRPr lang="en-US" sz="4000" b="1" kern="1200" dirty="0" err="1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47" name="Picture 46" descr="A cartoon of a child using a computer&#10;&#10;Description automatically generated">
            <a:extLst>
              <a:ext uri="{FF2B5EF4-FFF2-40B4-BE49-F238E27FC236}">
                <a16:creationId xmlns:a16="http://schemas.microsoft.com/office/drawing/2014/main" id="{D79D6963-D5AF-1237-1D82-F26375A77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3" r="-2" b="-2"/>
          <a:stretch/>
        </p:blipFill>
        <p:spPr>
          <a:xfrm>
            <a:off x="20" y="1414030"/>
            <a:ext cx="5204887" cy="5114033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TextBox 40">
            <a:extLst>
              <a:ext uri="{FF2B5EF4-FFF2-40B4-BE49-F238E27FC236}">
                <a16:creationId xmlns:a16="http://schemas.microsoft.com/office/drawing/2014/main" id="{5241CADD-F351-B6E7-8733-F46AEAE30DDF}"/>
              </a:ext>
            </a:extLst>
          </p:cNvPr>
          <p:cNvSpPr txBox="1"/>
          <p:nvPr/>
        </p:nvSpPr>
        <p:spPr>
          <a:xfrm>
            <a:off x="5065889" y="1322125"/>
            <a:ext cx="6779517" cy="491411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Sarah's Website was looking good, but she felt it needed something more exciting. She saw other websites with amazing background images that made them stand out.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Sarah wondered, "How can I add cool background images to my webpage?"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Determined to learn, Sarah discovered how to use CSS to add background images.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Let's help Sarah add background images to make her webpage amazing!</a:t>
            </a:r>
          </a:p>
        </p:txBody>
      </p:sp>
    </p:spTree>
    <p:extLst>
      <p:ext uri="{BB962C8B-B14F-4D97-AF65-F5344CB8AC3E}">
        <p14:creationId xmlns:p14="http://schemas.microsoft.com/office/powerpoint/2010/main" val="138696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53641" y="828235"/>
            <a:ext cx="7682609" cy="1003300"/>
          </a:xfrm>
        </p:spPr>
        <p:txBody>
          <a:bodyPr/>
          <a:lstStyle/>
          <a:p>
            <a:r>
              <a:rPr lang="en-US" sz="4000" b="1" dirty="0">
                <a:latin typeface="Calibri Light"/>
                <a:cs typeface="Calibri Light"/>
              </a:rPr>
              <a:t>Adding Background Images with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6FB3F-7AED-208C-47EA-2AE72D25C74E}"/>
              </a:ext>
            </a:extLst>
          </p:cNvPr>
          <p:cNvSpPr txBox="1"/>
          <p:nvPr/>
        </p:nvSpPr>
        <p:spPr>
          <a:xfrm>
            <a:off x="1214587" y="4517264"/>
            <a:ext cx="100625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 Light"/>
              </a:rPr>
              <a:t>Background images can make your site more attractive and engaging.</a:t>
            </a:r>
            <a:endParaRPr lang="en-US" sz="2400">
              <a:latin typeface="Calibri Light"/>
            </a:endParaRP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Today, we'll learn how to use CSS to add background images to your web pages.</a:t>
            </a:r>
            <a:endParaRPr lang="en-US" sz="2400">
              <a:latin typeface="Calibri Light"/>
            </a:endParaRPr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3814F2E-5072-03B0-7EA2-E93D95CED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645" y="2788299"/>
            <a:ext cx="7693741" cy="1510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B3A10-36C2-62BA-C545-5786AEE0B807}"/>
              </a:ext>
            </a:extLst>
          </p:cNvPr>
          <p:cNvSpPr txBox="1"/>
          <p:nvPr/>
        </p:nvSpPr>
        <p:spPr>
          <a:xfrm>
            <a:off x="1212644" y="1950064"/>
            <a:ext cx="36379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latin typeface="Calibri Light"/>
              </a:rPr>
              <a:t>Syntax:</a:t>
            </a:r>
          </a:p>
        </p:txBody>
      </p:sp>
    </p:spTree>
    <p:extLst>
      <p:ext uri="{BB962C8B-B14F-4D97-AF65-F5344CB8AC3E}">
        <p14:creationId xmlns:p14="http://schemas.microsoft.com/office/powerpoint/2010/main" val="26261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3008946" y="454995"/>
            <a:ext cx="6175789" cy="79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sz="4000" b="1" dirty="0">
                <a:latin typeface="Calibri Light"/>
                <a:cs typeface="Calibri Light"/>
              </a:rPr>
              <a:t>Project – Adventure Portfolio</a:t>
            </a:r>
            <a:endParaRPr lang="en-US" sz="4000" dirty="0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4AC58D04-8A4F-1EB9-EE21-64ED5C012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414" y="1341445"/>
            <a:ext cx="8907901" cy="448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A9F2A-9B5F-52E9-5621-C7498D9971E6}"/>
              </a:ext>
            </a:extLst>
          </p:cNvPr>
          <p:cNvSpPr txBox="1"/>
          <p:nvPr/>
        </p:nvSpPr>
        <p:spPr>
          <a:xfrm>
            <a:off x="604886" y="1901071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Explanation: Part-1</a:t>
            </a: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92C46BA-55C9-2662-30EE-504B61E5D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86" y="2720730"/>
            <a:ext cx="10290927" cy="22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A9F2A-9B5F-52E9-5621-C7498D9971E6}"/>
              </a:ext>
            </a:extLst>
          </p:cNvPr>
          <p:cNvSpPr txBox="1"/>
          <p:nvPr/>
        </p:nvSpPr>
        <p:spPr>
          <a:xfrm>
            <a:off x="604886" y="1712535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Explanation: Part-1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3D98D-3350-6884-5EB1-46EA739C6D0B}"/>
              </a:ext>
            </a:extLst>
          </p:cNvPr>
          <p:cNvSpPr txBox="1"/>
          <p:nvPr/>
        </p:nvSpPr>
        <p:spPr>
          <a:xfrm>
            <a:off x="604887" y="2348845"/>
            <a:ext cx="9882431" cy="4131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&lt;!DOCTYPE html&gt;</a:t>
            </a:r>
            <a:r>
              <a:rPr lang="en-US" sz="2400" dirty="0">
                <a:latin typeface="Calibri Light"/>
              </a:rPr>
              <a:t>: This declares the document type and version of HTML.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&lt;html&gt;</a:t>
            </a:r>
            <a:r>
              <a:rPr lang="en-US" sz="2400" dirty="0">
                <a:latin typeface="Calibri Light"/>
              </a:rPr>
              <a:t>: The root element of the HTML document.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&lt;head&gt;</a:t>
            </a:r>
            <a:r>
              <a:rPr lang="en-US" sz="2400" dirty="0">
                <a:latin typeface="Calibri Light"/>
              </a:rPr>
              <a:t>: Contains meta-information about the HTML document.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&lt;title&gt;Adventure Portfolio&lt;/title&gt;</a:t>
            </a:r>
            <a:r>
              <a:rPr lang="en-US" sz="2400" dirty="0">
                <a:latin typeface="Calibri Light"/>
              </a:rPr>
              <a:t>: Sets the title of the web page that appears in the browser tab.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&lt;link </a:t>
            </a:r>
            <a:r>
              <a:rPr lang="en-US" sz="2400" b="1" err="1">
                <a:highlight>
                  <a:srgbClr val="FFFF00"/>
                </a:highlight>
                <a:latin typeface="Calibri Light"/>
              </a:rPr>
              <a:t>rel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="stylesheet" type="text/</a:t>
            </a:r>
            <a:r>
              <a:rPr lang="en-US" sz="2400" b="1" err="1">
                <a:highlight>
                  <a:srgbClr val="FFFF00"/>
                </a:highlight>
                <a:latin typeface="Calibri Light"/>
              </a:rPr>
              <a:t>css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" </a:t>
            </a:r>
            <a:r>
              <a:rPr lang="en-US" sz="2400" b="1" err="1">
                <a:highlight>
                  <a:srgbClr val="FFFF00"/>
                </a:highlight>
                <a:latin typeface="Calibri Light"/>
              </a:rPr>
              <a:t>href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="style.css"&gt;</a:t>
            </a:r>
            <a:r>
              <a:rPr lang="en-US" sz="2400" dirty="0">
                <a:latin typeface="Calibri Light"/>
              </a:rPr>
              <a:t>: Links the external CSS file for styling.</a:t>
            </a:r>
          </a:p>
        </p:txBody>
      </p:sp>
    </p:spTree>
    <p:extLst>
      <p:ext uri="{BB962C8B-B14F-4D97-AF65-F5344CB8AC3E}">
        <p14:creationId xmlns:p14="http://schemas.microsoft.com/office/powerpoint/2010/main" val="1996682487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1bb23c-05d6-44d0-9e15-b06f8dfc7336" xsi:nil="true"/>
    <lcf76f155ced4ddcb4097134ff3c332f xmlns="a0e9cd43-5391-4b3e-a421-e068dbec6dd9">
      <Terms xmlns="http://schemas.microsoft.com/office/infopath/2007/PartnerControls"/>
    </lcf76f155ced4ddcb4097134ff3c332f>
    <SharedWithUsers xmlns="b51bb23c-05d6-44d0-9e15-b06f8dfc7336">
      <UserInfo>
        <DisplayName/>
        <AccountId xsi:nil="true"/>
        <AccountType/>
      </UserInfo>
    </SharedWithUsers>
    <MediaLengthInSeconds xmlns="a0e9cd43-5391-4b3e-a421-e068dbec6dd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850660-866D-4CCD-ADC9-B504108B4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9cd43-5391-4b3e-a421-e068dbec6dd9"/>
    <ds:schemaRef ds:uri="b51bb23c-05d6-44d0-9e15-b06f8dfc73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745F9D-61AE-4207-9151-A6B977122441}">
  <ds:schemaRefs>
    <ds:schemaRef ds:uri="http://schemas.microsoft.com/office/2006/metadata/properties"/>
    <ds:schemaRef ds:uri="http://schemas.microsoft.com/office/infopath/2007/PartnerControls"/>
    <ds:schemaRef ds:uri="b51bb23c-05d6-44d0-9e15-b06f8dfc7336"/>
    <ds:schemaRef ds:uri="a0e9cd43-5391-4b3e-a421-e068dbec6dd9"/>
  </ds:schemaRefs>
</ds:datastoreItem>
</file>

<file path=customXml/itemProps3.xml><?xml version="1.0" encoding="utf-8"?>
<ds:datastoreItem xmlns:ds="http://schemas.openxmlformats.org/officeDocument/2006/customXml" ds:itemID="{99B65671-E4AD-4626-AF25-0E2ED54D70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32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Website Design Consulting by Slidesgo</vt:lpstr>
      <vt:lpstr>WEB Development</vt:lpstr>
      <vt:lpstr>PowerPoint Presentation</vt:lpstr>
      <vt:lpstr>Brain Workout</vt:lpstr>
      <vt:lpstr>Introduction to CSS Background image</vt:lpstr>
      <vt:lpstr>PowerPoint Presentation</vt:lpstr>
      <vt:lpstr>Adding Background Images with CSS</vt:lpstr>
      <vt:lpstr>PowerPoint Presentation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Now it's your turn!</vt:lpstr>
      <vt:lpstr>How to Save &amp; Share the project.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Design Your Own Website Banner with CSS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1529</cp:revision>
  <dcterms:created xsi:type="dcterms:W3CDTF">2024-05-06T06:34:00Z</dcterms:created>
  <dcterms:modified xsi:type="dcterms:W3CDTF">2024-09-19T09:05:05Z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  <property fmtid="{D5CDD505-2E9C-101B-9397-08002B2CF9AE}" pid="5" name="Order">
    <vt:r8>909100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</Properties>
</file>